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notesSlides/notesSlide16.xml" ContentType="application/vnd.openxmlformats-officedocument.presentationml.notesSlide+xml"/>
  <Override PartName="/ppt/tags/tag31.xml" ContentType="application/vnd.openxmlformats-officedocument.presentationml.tags+xml"/>
  <Override PartName="/ppt/notesSlides/notesSlide17.xml" ContentType="application/vnd.openxmlformats-officedocument.presentationml.notesSlide+xml"/>
  <Override PartName="/ppt/tags/tag32.xml" ContentType="application/vnd.openxmlformats-officedocument.presentationml.tags+xml"/>
  <Override PartName="/ppt/notesSlides/notesSlide18.xml" ContentType="application/vnd.openxmlformats-officedocument.presentationml.notesSlide+xml"/>
  <Override PartName="/ppt/tags/tag33.xml" ContentType="application/vnd.openxmlformats-officedocument.presentationml.tags+xml"/>
  <Override PartName="/ppt/notesSlides/notesSlide19.xml" ContentType="application/vnd.openxmlformats-officedocument.presentationml.notesSlide+xml"/>
  <Override PartName="/ppt/tags/tag34.xml" ContentType="application/vnd.openxmlformats-officedocument.presentationml.tags+xml"/>
  <Override PartName="/ppt/notesSlides/notesSlide20.xml" ContentType="application/vnd.openxmlformats-officedocument.presentationml.notesSlide+xml"/>
  <Override PartName="/ppt/tags/tag35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3"/>
  </p:notesMasterIdLst>
  <p:handoutMasterIdLst>
    <p:handoutMasterId r:id="rId24"/>
  </p:handoutMasterIdLst>
  <p:sldIdLst>
    <p:sldId id="328" r:id="rId2"/>
    <p:sldId id="329" r:id="rId3"/>
    <p:sldId id="357" r:id="rId4"/>
    <p:sldId id="358" r:id="rId5"/>
    <p:sldId id="378" r:id="rId6"/>
    <p:sldId id="359" r:id="rId7"/>
    <p:sldId id="360" r:id="rId8"/>
    <p:sldId id="361" r:id="rId9"/>
    <p:sldId id="362" r:id="rId10"/>
    <p:sldId id="370" r:id="rId11"/>
    <p:sldId id="367" r:id="rId12"/>
    <p:sldId id="375" r:id="rId13"/>
    <p:sldId id="376" r:id="rId14"/>
    <p:sldId id="373" r:id="rId15"/>
    <p:sldId id="369" r:id="rId16"/>
    <p:sldId id="368" r:id="rId17"/>
    <p:sldId id="366" r:id="rId18"/>
    <p:sldId id="374" r:id="rId19"/>
    <p:sldId id="371" r:id="rId20"/>
    <p:sldId id="372" r:id="rId21"/>
    <p:sldId id="377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HSC" id="{58BEDF31-0425-40C4-87B2-EBC1798A92EE}">
          <p14:sldIdLst>
            <p14:sldId id="328"/>
            <p14:sldId id="329"/>
            <p14:sldId id="357"/>
            <p14:sldId id="358"/>
            <p14:sldId id="378"/>
            <p14:sldId id="359"/>
            <p14:sldId id="360"/>
            <p14:sldId id="361"/>
            <p14:sldId id="362"/>
            <p14:sldId id="370"/>
            <p14:sldId id="367"/>
            <p14:sldId id="375"/>
            <p14:sldId id="376"/>
            <p14:sldId id="373"/>
            <p14:sldId id="369"/>
            <p14:sldId id="368"/>
            <p14:sldId id="366"/>
            <p14:sldId id="374"/>
            <p14:sldId id="371"/>
            <p14:sldId id="372"/>
            <p14:sldId id="37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ine McComb" initials="JM" lastIdx="21" clrIdx="0"/>
  <p:cmAuthor id="1" name="Prini Sahni" initials="PS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47E"/>
    <a:srgbClr val="000000"/>
    <a:srgbClr val="00B5E6"/>
    <a:srgbClr val="F3F3F3"/>
    <a:srgbClr val="004F8A"/>
    <a:srgbClr val="00467A"/>
    <a:srgbClr val="00518E"/>
    <a:srgbClr val="005EA4"/>
    <a:srgbClr val="007AD6"/>
    <a:srgbClr val="FF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0171" autoAdjust="0"/>
  </p:normalViewPr>
  <p:slideViewPr>
    <p:cSldViewPr snapToGrid="0" snapToObjects="1">
      <p:cViewPr>
        <p:scale>
          <a:sx n="60" d="100"/>
          <a:sy n="60" d="100"/>
        </p:scale>
        <p:origin x="-878" y="-379"/>
      </p:cViewPr>
      <p:guideLst>
        <p:guide orient="horz" pos="1171"/>
        <p:guide orient="horz" pos="2961"/>
        <p:guide pos="31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Sharps Incidents</a:t>
            </a:r>
            <a:r>
              <a:rPr lang="en-US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Department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0890768721477385"/>
          <c:y val="2.970297029702970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Perioperative Care</c:v>
                </c:pt>
                <c:pt idx="1">
                  <c:v>Corporate Customer Service</c:v>
                </c:pt>
                <c:pt idx="2">
                  <c:v>Medical Affairs &amp; Medical Education</c:v>
                </c:pt>
                <c:pt idx="3">
                  <c:v>Surgical Care</c:v>
                </c:pt>
                <c:pt idx="4">
                  <c:v>Acute/Subacute Medicine</c:v>
                </c:pt>
                <c:pt idx="5">
                  <c:v>Perinatal/Gynaecology</c:v>
                </c:pt>
                <c:pt idx="6">
                  <c:v>Emergency &amp; Base Hospital Services</c:v>
                </c:pt>
                <c:pt idx="7">
                  <c:v>Laboratory Services</c:v>
                </c:pt>
                <c:pt idx="8">
                  <c:v>Environmental &amp; Support Services</c:v>
                </c:pt>
                <c:pt idx="9">
                  <c:v>Cardiac Care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41</c:v>
                </c:pt>
                <c:pt idx="1">
                  <c:v>37</c:v>
                </c:pt>
                <c:pt idx="2">
                  <c:v>32</c:v>
                </c:pt>
                <c:pt idx="3">
                  <c:v>27</c:v>
                </c:pt>
                <c:pt idx="4">
                  <c:v>24</c:v>
                </c:pt>
                <c:pt idx="5">
                  <c:v>17</c:v>
                </c:pt>
                <c:pt idx="6">
                  <c:v>13</c:v>
                </c:pt>
                <c:pt idx="7">
                  <c:v>11</c:v>
                </c:pt>
                <c:pt idx="8">
                  <c:v>10</c:v>
                </c:pt>
                <c:pt idx="9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96896"/>
        <c:axId val="22095360"/>
      </c:barChart>
      <c:valAx>
        <c:axId val="22095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2096896"/>
        <c:crosses val="autoZero"/>
        <c:crossBetween val="between"/>
      </c:valAx>
      <c:catAx>
        <c:axId val="22096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209536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 dirty="0" smtClean="0">
                <a:solidFill>
                  <a:schemeClr val="tx1"/>
                </a:solidFill>
              </a:rPr>
              <a:t>Non-m</a:t>
            </a:r>
            <a:r>
              <a:rPr lang="en-US" baseline="0" dirty="0" smtClean="0">
                <a:solidFill>
                  <a:schemeClr val="tx1"/>
                </a:solidFill>
              </a:rPr>
              <a:t>edical Sharps Incidents by Department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011087179125036"/>
          <c:y val="8.14249363867684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526143790849671E-2"/>
          <c:y val="0.17004260444781513"/>
          <c:w val="0.9008660130718954"/>
          <c:h val="0.488692422653967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Perioperative Care</c:v>
                </c:pt>
                <c:pt idx="1">
                  <c:v>Laboratory Services</c:v>
                </c:pt>
                <c:pt idx="2">
                  <c:v>Acute/Subacute Medicine</c:v>
                </c:pt>
                <c:pt idx="3">
                  <c:v>Cardiac Care</c:v>
                </c:pt>
                <c:pt idx="4">
                  <c:v>Food Services</c:v>
                </c:pt>
                <c:pt idx="5">
                  <c:v>Mental Health</c:v>
                </c:pt>
                <c:pt idx="6">
                  <c:v>Critical Care</c:v>
                </c:pt>
                <c:pt idx="7">
                  <c:v>Surgical Care</c:v>
                </c:pt>
                <c:pt idx="8">
                  <c:v>Environmental and Support Services</c:v>
                </c:pt>
                <c:pt idx="9">
                  <c:v>All Others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93120"/>
        <c:axId val="21894656"/>
      </c:barChart>
      <c:catAx>
        <c:axId val="21893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894656"/>
        <c:crosses val="autoZero"/>
        <c:auto val="1"/>
        <c:lblAlgn val="ctr"/>
        <c:lblOffset val="100"/>
        <c:noMultiLvlLbl val="0"/>
      </c:catAx>
      <c:valAx>
        <c:axId val="21894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893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dLbls>
            <c:dLbl>
              <c:idx val="0"/>
              <c:layout>
                <c:manualLayout>
                  <c:x val="-0.24071685519005545"/>
                  <c:y val="0.10082437590161014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904502578040688"/>
                  <c:y val="-0.22455209733053461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4420040769015526E-2"/>
                  <c:y val="7.957481767309856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0222530876533834"/>
                  <c:y val="9.4037879981760317E-3"/>
                </c:manualLayout>
              </c:layout>
              <c:tx>
                <c:rich>
                  <a:bodyPr/>
                  <a:lstStyle/>
                  <a:p>
                    <a:pPr>
                      <a:defRPr sz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Blade</a:t>
                    </a:r>
                    <a:r>
                      <a:rPr lang="en-US" smtClean="0">
                        <a:solidFill>
                          <a:schemeClr val="bg1"/>
                        </a:solidFill>
                      </a:rPr>
                      <a:t>/ Scalpel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
15.7%</a:t>
                    </a: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200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Hollow-bore Needle (SEMD)</c:v>
                </c:pt>
                <c:pt idx="1">
                  <c:v>Other Needle Type</c:v>
                </c:pt>
                <c:pt idx="2">
                  <c:v>Suture Needle</c:v>
                </c:pt>
                <c:pt idx="3">
                  <c:v>Blade/Scalpel</c:v>
                </c:pt>
                <c:pt idx="4">
                  <c:v>Other  </c:v>
                </c:pt>
                <c:pt idx="5">
                  <c:v>Instrument</c:v>
                </c:pt>
                <c:pt idx="6">
                  <c:v>Lancet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97</c:v>
                </c:pt>
                <c:pt idx="1">
                  <c:v>49</c:v>
                </c:pt>
                <c:pt idx="2">
                  <c:v>49</c:v>
                </c:pt>
                <c:pt idx="3">
                  <c:v>45</c:v>
                </c:pt>
                <c:pt idx="4">
                  <c:v>37</c:v>
                </c:pt>
                <c:pt idx="5">
                  <c:v>9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Department</c:v>
                </c:pt>
              </c:strCache>
            </c:strRef>
          </c:tx>
          <c:dLbls>
            <c:dLbl>
              <c:idx val="0"/>
              <c:layout>
                <c:manualLayout>
                  <c:x val="-0.16619832136367568"/>
                  <c:y val="0.13601416908755679"/>
                </c:manualLayout>
              </c:layout>
              <c:spPr/>
              <c:txPr>
                <a:bodyPr/>
                <a:lstStyle/>
                <a:p>
                  <a:pPr>
                    <a:defRPr sz="1200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272740723586022"/>
                  <c:y val="-0.20752448082799849"/>
                </c:manualLayout>
              </c:layout>
              <c:spPr/>
              <c:txPr>
                <a:bodyPr/>
                <a:lstStyle/>
                <a:p>
                  <a:pPr>
                    <a:defRPr sz="1200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1080425608563636E-2"/>
                  <c:y val="-4.679975909526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1752097164325048"/>
                  <c:y val="-4.4873413486203745E-2"/>
                </c:manualLayout>
              </c:layout>
              <c:spPr/>
              <c:txPr>
                <a:bodyPr/>
                <a:lstStyle/>
                <a:p>
                  <a:pPr>
                    <a:defRPr sz="1200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200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5762819070693088"/>
                  <c:y val="7.328758649089341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2303651466643592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Broken </a:t>
                    </a:r>
                    <a:r>
                      <a:rPr lang="en-US" dirty="0"/>
                      <a:t>Bottle</a:t>
                    </a:r>
                    <a:r>
                      <a:rPr lang="en-US" dirty="0" smtClean="0"/>
                      <a:t>/ Container</a:t>
                    </a:r>
                    <a:r>
                      <a:rPr lang="en-US" dirty="0"/>
                      <a:t>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Metal Sharp</c:v>
                </c:pt>
                <c:pt idx="1">
                  <c:v>Knife/Tool</c:v>
                </c:pt>
                <c:pt idx="2">
                  <c:v>Glass</c:v>
                </c:pt>
                <c:pt idx="3">
                  <c:v>Other</c:v>
                </c:pt>
                <c:pt idx="4">
                  <c:v>Broken/Hard Plastic</c:v>
                </c:pt>
                <c:pt idx="5">
                  <c:v>Protruding Object from Equipment</c:v>
                </c:pt>
                <c:pt idx="6">
                  <c:v>Vial</c:v>
                </c:pt>
                <c:pt idx="7">
                  <c:v>Broken Bottle/Container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16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3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Lucida San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89EDB-3FDD-4915-A3CE-62FA29C01A32}" type="datetimeFigureOut">
              <a:rPr lang="en-US" smtClean="0">
                <a:latin typeface="Lucida Sans" pitchFamily="34" charset="0"/>
              </a:rPr>
              <a:t>2017/10/05</a:t>
            </a:fld>
            <a:endParaRPr lang="en-US" dirty="0">
              <a:latin typeface="Lucida San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Lucida San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42649-1860-4D03-9360-22C2D8836B44}" type="slidenum">
              <a:rPr lang="en-US" smtClean="0">
                <a:latin typeface="Lucida Sans" pitchFamily="34" charset="0"/>
              </a:rPr>
              <a:t>‹#›</a:t>
            </a:fld>
            <a:endParaRPr lang="en-US" dirty="0">
              <a:latin typeface="Lucida Sans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33661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ucida San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ucida Sans" pitchFamily="34" charset="0"/>
              </a:defRPr>
            </a:lvl1pPr>
          </a:lstStyle>
          <a:p>
            <a:fld id="{054499FB-0CC7-453D-9493-CBDCD6D233E2}" type="datetimeFigureOut">
              <a:rPr lang="en-US" smtClean="0"/>
              <a:pPr/>
              <a:t>2017/10/05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ucida San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ucida Sans" pitchFamily="34" charset="0"/>
              </a:defRPr>
            </a:lvl1pPr>
          </a:lstStyle>
          <a:p>
            <a:fld id="{4476A24B-926E-40EB-9E1B-5321DC3775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9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7475" indent="-117475" algn="l" defTabSz="914400" rtl="0" eaLnBrk="1" latinLnBrk="0" hangingPunct="1">
      <a:lnSpc>
        <a:spcPct val="110000"/>
      </a:lnSpc>
      <a:buFont typeface="Arial" panose="020B0604020202020204" pitchFamily="34" charset="0"/>
      <a:buChar char="•"/>
      <a:defRPr sz="1400"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228600" indent="-11112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346075" indent="-11747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457200" indent="-11112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457200" indent="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73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35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06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59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31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14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59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85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20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26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2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97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25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05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1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IPAC</a:t>
            </a:r>
            <a:r>
              <a:rPr lang="en-US" baseline="0" dirty="0" smtClean="0"/>
              <a:t> link?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75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63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45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91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1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8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52449"/>
            <a:ext cx="7772400" cy="44132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685800" y="1924050"/>
            <a:ext cx="5200650" cy="4210049"/>
          </a:xfrm>
        </p:spPr>
        <p:txBody>
          <a:bodyPr/>
          <a:lstStyle>
            <a:lvl1pPr>
              <a:defRPr sz="18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342900" indent="-342900">
              <a:buFont typeface="Arial" pitchFamily="34" charset="0"/>
              <a:buChar char="•"/>
              <a:defRPr sz="1800">
                <a:solidFill>
                  <a:schemeClr val="accent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6172200" y="1924051"/>
            <a:ext cx="2286000" cy="4210048"/>
          </a:xfrm>
        </p:spPr>
        <p:txBody>
          <a:bodyPr/>
          <a:lstStyle>
            <a:lvl1pPr>
              <a:buNone/>
              <a:defRPr sz="1800" b="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85800" y="993775"/>
            <a:ext cx="7772400" cy="558800"/>
          </a:xfrm>
        </p:spPr>
        <p:txBody>
          <a:bodyPr/>
          <a:lstStyle>
            <a:lvl1pPr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096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29961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7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52449"/>
            <a:ext cx="7772400" cy="42862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6"/>
          </p:nvPr>
        </p:nvSpPr>
        <p:spPr>
          <a:xfrm>
            <a:off x="685800" y="1858962"/>
            <a:ext cx="7772401" cy="4256087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 marL="285750" indent="-285750"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2pPr>
            <a:lvl3pPr marL="285750" indent="-285750"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641350" indent="-342900">
              <a:buFont typeface="Arial" pitchFamily="34" charset="0"/>
              <a:buChar char="•"/>
              <a:defRPr sz="1800"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5800" y="993775"/>
            <a:ext cx="7772400" cy="558800"/>
          </a:xfrm>
        </p:spPr>
        <p:txBody>
          <a:bodyPr/>
          <a:lstStyle>
            <a:lvl1pPr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53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2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52449"/>
            <a:ext cx="7772400" cy="44132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685800" y="1981200"/>
            <a:ext cx="2286000" cy="4171950"/>
          </a:xfrm>
        </p:spPr>
        <p:txBody>
          <a:bodyPr/>
          <a:lstStyle>
            <a:lvl1pPr>
              <a:lnSpc>
                <a:spcPct val="125000"/>
              </a:lnSpc>
              <a:spcAft>
                <a:spcPts val="600"/>
              </a:spcAft>
              <a:defRPr sz="1800" b="0">
                <a:solidFill>
                  <a:schemeClr val="accent1"/>
                </a:solidFill>
              </a:defRPr>
            </a:lvl1pPr>
            <a:lvl2pPr>
              <a:lnSpc>
                <a:spcPct val="125000"/>
              </a:lnSpc>
              <a:spcAft>
                <a:spcPts val="600"/>
              </a:spcAft>
              <a:defRPr sz="1600">
                <a:solidFill>
                  <a:schemeClr val="accent1"/>
                </a:solidFill>
              </a:defRPr>
            </a:lvl2pPr>
            <a:lvl3pPr>
              <a:lnSpc>
                <a:spcPct val="125000"/>
              </a:lnSpc>
              <a:spcAft>
                <a:spcPts val="600"/>
              </a:spcAft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3219450" y="1943100"/>
            <a:ext cx="5238750" cy="4210050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342900" indent="-342900">
              <a:buFont typeface="Arial" pitchFamily="34" charset="0"/>
              <a:buChar char="•"/>
              <a:defRPr sz="1800">
                <a:solidFill>
                  <a:schemeClr val="accent1"/>
                </a:solidFill>
              </a:defRPr>
            </a:lvl3pPr>
            <a:lvl4pPr marL="696913" indent="-285750">
              <a:buFont typeface="Arial" pitchFamily="34" charset="0"/>
              <a:buChar char="•"/>
              <a:defRPr sz="18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85800" y="993775"/>
            <a:ext cx="7772400" cy="558800"/>
          </a:xfrm>
        </p:spPr>
        <p:txBody>
          <a:bodyPr/>
          <a:lstStyle>
            <a:lvl1pPr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75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52449"/>
            <a:ext cx="7772400" cy="44132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 hasCustomPrompt="1"/>
          </p:nvPr>
        </p:nvSpPr>
        <p:spPr>
          <a:xfrm>
            <a:off x="685800" y="3211033"/>
            <a:ext cx="2419350" cy="305055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285750" indent="-285750">
              <a:buFont typeface="Arial" pitchFamily="34" charset="0"/>
              <a:buChar char="•"/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85800" y="993775"/>
            <a:ext cx="7772400" cy="558800"/>
          </a:xfrm>
        </p:spPr>
        <p:txBody>
          <a:bodyPr/>
          <a:lstStyle>
            <a:lvl1pPr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22" hasCustomPrompt="1"/>
          </p:nvPr>
        </p:nvSpPr>
        <p:spPr>
          <a:xfrm>
            <a:off x="3342618" y="3211033"/>
            <a:ext cx="2419350" cy="305916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285750" indent="-285750">
              <a:buFont typeface="Arial" pitchFamily="34" charset="0"/>
              <a:buChar char="•"/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37"/>
          <p:cNvSpPr>
            <a:spLocks noGrp="1"/>
          </p:cNvSpPr>
          <p:nvPr>
            <p:ph sz="quarter" idx="24" hasCustomPrompt="1"/>
          </p:nvPr>
        </p:nvSpPr>
        <p:spPr>
          <a:xfrm>
            <a:off x="6038850" y="3211033"/>
            <a:ext cx="2419350" cy="304422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285750" indent="-285750">
              <a:buFont typeface="Arial" pitchFamily="34" charset="0"/>
              <a:buChar char="•"/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37"/>
          <p:cNvSpPr>
            <a:spLocks noGrp="1"/>
          </p:cNvSpPr>
          <p:nvPr>
            <p:ph sz="quarter" idx="20"/>
          </p:nvPr>
        </p:nvSpPr>
        <p:spPr>
          <a:xfrm>
            <a:off x="685800" y="1802782"/>
            <a:ext cx="2419350" cy="1157376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>
              <a:defRPr sz="1600"/>
            </a:lvl2pPr>
            <a:lvl3pPr marL="342900" indent="-342900">
              <a:buFont typeface="Arial" pitchFamily="34" charset="0"/>
              <a:buChar char="•"/>
              <a:defRPr sz="1600"/>
            </a:lvl3pPr>
            <a:lvl4pPr marL="696913" indent="-285750">
              <a:buFont typeface="Arial" pitchFamily="34" charset="0"/>
              <a:buChar char="•"/>
              <a:defRPr sz="1600"/>
            </a:lvl4pPr>
          </a:lstStyle>
          <a:p>
            <a:pPr lvl="0"/>
            <a:endParaRPr lang="en-US" dirty="0" smtClean="0"/>
          </a:p>
        </p:txBody>
      </p:sp>
      <p:sp>
        <p:nvSpPr>
          <p:cNvPr id="17" name="Content Placeholder 37"/>
          <p:cNvSpPr>
            <a:spLocks noGrp="1"/>
          </p:cNvSpPr>
          <p:nvPr>
            <p:ph sz="quarter" idx="25"/>
          </p:nvPr>
        </p:nvSpPr>
        <p:spPr>
          <a:xfrm>
            <a:off x="3342618" y="1789369"/>
            <a:ext cx="2419350" cy="1157376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>
              <a:defRPr sz="1600"/>
            </a:lvl2pPr>
            <a:lvl3pPr marL="342900" indent="-342900">
              <a:buFont typeface="Arial" pitchFamily="34" charset="0"/>
              <a:buChar char="•"/>
              <a:defRPr sz="1600"/>
            </a:lvl3pPr>
            <a:lvl4pPr marL="696913" indent="-285750">
              <a:buFont typeface="Arial" pitchFamily="34" charset="0"/>
              <a:buChar char="•"/>
              <a:defRPr sz="1600"/>
            </a:lvl4pPr>
          </a:lstStyle>
          <a:p>
            <a:pPr lvl="0"/>
            <a:endParaRPr lang="en-US" dirty="0" smtClean="0"/>
          </a:p>
        </p:txBody>
      </p:sp>
      <p:sp>
        <p:nvSpPr>
          <p:cNvPr id="18" name="Content Placeholder 37"/>
          <p:cNvSpPr>
            <a:spLocks noGrp="1"/>
          </p:cNvSpPr>
          <p:nvPr>
            <p:ph sz="quarter" idx="26"/>
          </p:nvPr>
        </p:nvSpPr>
        <p:spPr>
          <a:xfrm>
            <a:off x="6038850" y="1789369"/>
            <a:ext cx="2419350" cy="1157376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>
              <a:defRPr sz="1600"/>
            </a:lvl2pPr>
            <a:lvl3pPr marL="342900" indent="-342900">
              <a:buFont typeface="Arial" pitchFamily="34" charset="0"/>
              <a:buChar char="•"/>
              <a:defRPr sz="1600"/>
            </a:lvl3pPr>
            <a:lvl4pPr marL="696913" indent="-285750">
              <a:buFont typeface="Arial" pitchFamily="34" charset="0"/>
              <a:buChar char="•"/>
              <a:defRPr sz="1600"/>
            </a:lvl4pPr>
          </a:lstStyle>
          <a:p>
            <a:pPr lvl="0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87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:1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7"/>
          <p:cNvSpPr>
            <a:spLocks noGrp="1"/>
          </p:cNvSpPr>
          <p:nvPr>
            <p:ph sz="quarter" idx="17"/>
          </p:nvPr>
        </p:nvSpPr>
        <p:spPr>
          <a:xfrm>
            <a:off x="685800" y="1856095"/>
            <a:ext cx="7772400" cy="3201095"/>
          </a:xfrm>
        </p:spPr>
        <p:txBody>
          <a:bodyPr/>
          <a:lstStyle>
            <a:lvl1pPr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342900" indent="-342900">
              <a:buFont typeface="Arial" pitchFamily="34" charset="0"/>
              <a:buChar char="•"/>
              <a:defRPr sz="1800">
                <a:solidFill>
                  <a:schemeClr val="accent1"/>
                </a:solidFill>
              </a:defRPr>
            </a:lvl3pPr>
            <a:lvl4pPr marL="696913" indent="-285750">
              <a:buFont typeface="Arial" pitchFamily="34" charset="0"/>
              <a:buChar char="•"/>
              <a:defRPr sz="18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52450"/>
            <a:ext cx="7772400" cy="44132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85800" y="993775"/>
            <a:ext cx="7772400" cy="558800"/>
          </a:xfrm>
        </p:spPr>
        <p:txBody>
          <a:bodyPr/>
          <a:lstStyle>
            <a:lvl1pPr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800" y="5283727"/>
            <a:ext cx="2419350" cy="13176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379379" y="5283727"/>
            <a:ext cx="2419350" cy="13176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038850" y="5264539"/>
            <a:ext cx="2419350" cy="1317625"/>
          </a:xfrm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678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lit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7"/>
          <p:cNvSpPr>
            <a:spLocks noGrp="1"/>
          </p:cNvSpPr>
          <p:nvPr>
            <p:ph sz="quarter" idx="17"/>
          </p:nvPr>
        </p:nvSpPr>
        <p:spPr>
          <a:xfrm>
            <a:off x="685800" y="1807756"/>
            <a:ext cx="5295900" cy="2806774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342900" indent="-342900">
              <a:buFont typeface="Arial" pitchFamily="34" charset="0"/>
              <a:buChar char="•"/>
              <a:defRPr sz="1800">
                <a:solidFill>
                  <a:schemeClr val="accent1"/>
                </a:solidFill>
              </a:defRPr>
            </a:lvl3pPr>
            <a:lvl4pPr marL="696913" indent="-285750">
              <a:buFont typeface="Arial" pitchFamily="34" charset="0"/>
              <a:buChar char="•"/>
              <a:defRPr sz="18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52450"/>
            <a:ext cx="7772400" cy="44132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7"/>
          <p:cNvSpPr>
            <a:spLocks noGrp="1"/>
          </p:cNvSpPr>
          <p:nvPr>
            <p:ph sz="quarter" idx="15"/>
          </p:nvPr>
        </p:nvSpPr>
        <p:spPr>
          <a:xfrm>
            <a:off x="685800" y="4920677"/>
            <a:ext cx="5295900" cy="1333500"/>
          </a:xfrm>
        </p:spPr>
        <p:txBody>
          <a:bodyPr/>
          <a:lstStyle>
            <a:lvl1pPr>
              <a:lnSpc>
                <a:spcPct val="125000"/>
              </a:lnSpc>
              <a:spcAft>
                <a:spcPts val="600"/>
              </a:spcAft>
              <a:defRPr sz="1800" b="0">
                <a:solidFill>
                  <a:schemeClr val="accent1"/>
                </a:solidFill>
              </a:defRPr>
            </a:lvl1pPr>
            <a:lvl2pPr>
              <a:lnSpc>
                <a:spcPct val="125000"/>
              </a:lnSpc>
              <a:spcAft>
                <a:spcPts val="600"/>
              </a:spcAft>
              <a:defRPr sz="1600">
                <a:solidFill>
                  <a:schemeClr val="accent1"/>
                </a:solidFill>
              </a:defRPr>
            </a:lvl2pPr>
            <a:lvl3pPr>
              <a:lnSpc>
                <a:spcPct val="125000"/>
              </a:lnSpc>
              <a:spcAft>
                <a:spcPts val="600"/>
              </a:spcAft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37"/>
          <p:cNvSpPr>
            <a:spLocks noGrp="1"/>
          </p:cNvSpPr>
          <p:nvPr>
            <p:ph sz="quarter" idx="19"/>
          </p:nvPr>
        </p:nvSpPr>
        <p:spPr>
          <a:xfrm>
            <a:off x="6172200" y="1807756"/>
            <a:ext cx="2286000" cy="4446421"/>
          </a:xfrm>
        </p:spPr>
        <p:txBody>
          <a:bodyPr/>
          <a:lstStyle>
            <a:lvl1pPr>
              <a:lnSpc>
                <a:spcPct val="125000"/>
              </a:lnSpc>
              <a:spcAft>
                <a:spcPts val="600"/>
              </a:spcAft>
              <a:defRPr sz="1800" b="0">
                <a:solidFill>
                  <a:schemeClr val="accent1"/>
                </a:solidFill>
              </a:defRPr>
            </a:lvl1pPr>
            <a:lvl2pPr>
              <a:lnSpc>
                <a:spcPct val="125000"/>
              </a:lnSpc>
              <a:spcAft>
                <a:spcPts val="600"/>
              </a:spcAft>
              <a:defRPr sz="1600">
                <a:solidFill>
                  <a:schemeClr val="accent1"/>
                </a:solidFill>
              </a:defRPr>
            </a:lvl2pPr>
            <a:lvl3pPr>
              <a:lnSpc>
                <a:spcPct val="125000"/>
              </a:lnSpc>
              <a:spcAft>
                <a:spcPts val="600"/>
              </a:spcAft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85800" y="993775"/>
            <a:ext cx="7772400" cy="558800"/>
          </a:xfrm>
        </p:spPr>
        <p:txBody>
          <a:bodyPr/>
          <a:lstStyle>
            <a:lvl1pPr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82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7"/>
          <p:cNvSpPr>
            <a:spLocks noGrp="1"/>
          </p:cNvSpPr>
          <p:nvPr>
            <p:ph sz="quarter" idx="20" hasCustomPrompt="1"/>
          </p:nvPr>
        </p:nvSpPr>
        <p:spPr>
          <a:xfrm>
            <a:off x="685800" y="1839438"/>
            <a:ext cx="2209800" cy="400268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342900" indent="-342900">
              <a:buFont typeface="Arial" pitchFamily="34" charset="0"/>
              <a:buChar char="•"/>
              <a:defRPr sz="1800">
                <a:solidFill>
                  <a:schemeClr val="accent1"/>
                </a:solidFill>
              </a:defRPr>
            </a:lvl3pPr>
            <a:lvl4pPr marL="696913" indent="-285750">
              <a:buFont typeface="Arial" pitchFamily="34" charset="0"/>
              <a:buChar char="•"/>
              <a:defRPr sz="1800">
                <a:solidFill>
                  <a:schemeClr val="accent1"/>
                </a:solidFill>
              </a:defRPr>
            </a:lvl4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Content Placeholder 37"/>
          <p:cNvSpPr>
            <a:spLocks noGrp="1"/>
          </p:cNvSpPr>
          <p:nvPr>
            <p:ph sz="quarter" idx="21" hasCustomPrompt="1"/>
          </p:nvPr>
        </p:nvSpPr>
        <p:spPr>
          <a:xfrm>
            <a:off x="6267450" y="1839438"/>
            <a:ext cx="2190750" cy="400268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 algn="l" defTabSz="914400" rtl="0" eaLnBrk="1" latinLnBrk="0" hangingPunct="1">
              <a:buFont typeface="Arial" panose="020B0604020202020204" pitchFamily="34" charset="0"/>
              <a:defRPr lang="en-US" sz="1800" kern="1200" spc="0" baseline="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2900" indent="-342900" algn="l" defTabSz="914400" rtl="0" eaLnBrk="1" latinLnBrk="0" hangingPunct="1">
              <a:buFont typeface="Arial" pitchFamily="34" charset="0"/>
              <a:buChar char="•"/>
              <a:defRPr lang="en-US" sz="1800" kern="1200" spc="0" baseline="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96913" indent="-285750" algn="l" defTabSz="914400" rtl="0" eaLnBrk="1" latinLnBrk="0" hangingPunct="1">
              <a:buFont typeface="Arial" pitchFamily="34" charset="0"/>
              <a:buChar char="•"/>
              <a:defRPr lang="en-US" sz="1800" kern="1200" spc="0" baseline="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52449"/>
            <a:ext cx="7772400" cy="44132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048000" y="1839439"/>
            <a:ext cx="3113088" cy="252888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3048000" y="4520727"/>
            <a:ext cx="3113088" cy="13208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5800" y="993775"/>
            <a:ext cx="7772400" cy="558800"/>
          </a:xfrm>
        </p:spPr>
        <p:txBody>
          <a:bodyPr/>
          <a:lstStyle>
            <a:lvl1pPr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53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7"/>
          <p:cNvSpPr>
            <a:spLocks noGrp="1"/>
          </p:cNvSpPr>
          <p:nvPr>
            <p:ph sz="quarter" idx="20"/>
          </p:nvPr>
        </p:nvSpPr>
        <p:spPr>
          <a:xfrm>
            <a:off x="685800" y="4895850"/>
            <a:ext cx="7772400" cy="1257300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>
              <a:defRPr sz="1600"/>
            </a:lvl2pPr>
            <a:lvl3pPr marL="342900" indent="-342900">
              <a:buFont typeface="Arial" pitchFamily="34" charset="0"/>
              <a:buChar char="•"/>
              <a:defRPr sz="1600"/>
            </a:lvl3pPr>
            <a:lvl4pPr marL="696913" indent="-285750">
              <a:buFont typeface="Arial" pitchFamily="34" charset="0"/>
              <a:buChar char="•"/>
              <a:defRPr sz="1600"/>
            </a:lvl4pPr>
          </a:lstStyle>
          <a:p>
            <a:pPr lvl="0"/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52450"/>
            <a:ext cx="7772400" cy="44132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7"/>
          <p:cNvSpPr>
            <a:spLocks noGrp="1"/>
          </p:cNvSpPr>
          <p:nvPr>
            <p:ph sz="quarter" idx="22"/>
          </p:nvPr>
        </p:nvSpPr>
        <p:spPr>
          <a:xfrm>
            <a:off x="685800" y="1858963"/>
            <a:ext cx="7772400" cy="2846387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342900" indent="-342900">
              <a:buFont typeface="Arial" pitchFamily="34" charset="0"/>
              <a:buChar char="•"/>
              <a:defRPr sz="1800">
                <a:solidFill>
                  <a:schemeClr val="accent1"/>
                </a:solidFill>
              </a:defRPr>
            </a:lvl3pPr>
            <a:lvl4pPr marL="696913" indent="-285750">
              <a:buFont typeface="Arial" pitchFamily="34" charset="0"/>
              <a:buChar char="•"/>
              <a:defRPr sz="18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5800" y="993775"/>
            <a:ext cx="7772400" cy="558800"/>
          </a:xfrm>
        </p:spPr>
        <p:txBody>
          <a:bodyPr/>
          <a:lstStyle>
            <a:lvl1pPr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6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52450"/>
            <a:ext cx="7772400" cy="44132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5800" y="993775"/>
            <a:ext cx="7772400" cy="558800"/>
          </a:xfrm>
        </p:spPr>
        <p:txBody>
          <a:bodyPr/>
          <a:lstStyle>
            <a:lvl1pPr>
              <a:defRPr sz="2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311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552449"/>
            <a:ext cx="7772400" cy="5553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62125"/>
            <a:ext cx="7772400" cy="4448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77729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8" r:id="rId2"/>
    <p:sldLayoutId id="2147483731" r:id="rId3"/>
    <p:sldLayoutId id="2147483732" r:id="rId4"/>
    <p:sldLayoutId id="2147483733" r:id="rId5"/>
    <p:sldLayoutId id="2147483735" r:id="rId6"/>
    <p:sldLayoutId id="2147483753" r:id="rId7"/>
    <p:sldLayoutId id="2147483810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kern="1200" spc="-100" baseline="0">
          <a:solidFill>
            <a:schemeClr val="accent1"/>
          </a:solidFill>
          <a:latin typeface="Arial Black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b="0" i="0" kern="1200" spc="0" baseline="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800" kern="1200" spc="0" baseline="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600" kern="1200" spc="0" baseline="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Wingdings" panose="05000000000000000000" pitchFamily="2" charset="2"/>
        <a:buNone/>
        <a:defRPr sz="1600" kern="1200" spc="0" baseline="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4pPr>
      <a:lvl5pPr marL="169862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Wingdings" panose="05000000000000000000" pitchFamily="2" charset="2"/>
        <a:buNone/>
        <a:defRPr sz="1200" kern="1200" spc="-100" baseline="0">
          <a:solidFill>
            <a:schemeClr val="tx1"/>
          </a:solidFill>
          <a:latin typeface="Lucida Sans" pitchFamily="34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100" b="1" kern="1200">
          <a:solidFill>
            <a:schemeClr val="bg2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bg2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accent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accent3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hyperlink" Target="http://www.e-laws.gov.on.ca/html/regs/french/elaws_regs_070474_f.htm#s3s2" TargetMode="External"/><Relationship Id="rId5" Type="http://schemas.openxmlformats.org/officeDocument/2006/relationships/hyperlink" Target="http://www.e-laws.gov.on.ca/html/regs/french/elaws_regs_070474_f.htm#s3s1" TargetMode="Externa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7.tmp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www.google.ca/imgres?start=100&amp;hl=en&amp;biw=1360&amp;bih=567&amp;tbm=isch&amp;tbnid=1IWMkOwSdM7ByM:&amp;imgrefurl=http://qlicksmart.com/files/brochures/SNB320701A5_SnapIT_BrochureA4_All_America.pdf&amp;docid=HC5BCsFlkCkNaM&amp;imgurl=x-raw-image:///ce7412ec908c85d41860f719f405c0b504c0f52892d2b52311b336274b81e658&amp;w=607&amp;h=579&amp;ei=qUc8UtGrM6i82gWZ8YHICQ&amp;zoom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26.jpeg"/><Relationship Id="rId4" Type="http://schemas.openxmlformats.org/officeDocument/2006/relationships/hyperlink" Target="https://aems.lhsc.on.ca/Default.a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4.png"/><Relationship Id="rId4" Type="http://schemas.openxmlformats.org/officeDocument/2006/relationships/hyperlink" Target="https://intra.lhsc.on.ca/infection-prevention-and-control-ipac/routine-practic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Sharps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685800" y="1701800"/>
            <a:ext cx="7607300" cy="4432299"/>
          </a:xfrm>
        </p:spPr>
        <p:txBody>
          <a:bodyPr/>
          <a:lstStyle/>
          <a:p>
            <a:pPr lvl="0"/>
            <a:r>
              <a:rPr lang="en-US" sz="1800" dirty="0" smtClean="0"/>
              <a:t>London Health Science Centre is committed to providing safe, timely and high quality care to patients and staff.</a:t>
            </a:r>
          </a:p>
          <a:p>
            <a:pPr lvl="0"/>
            <a:r>
              <a:rPr lang="en-US" b="1" dirty="0" smtClean="0"/>
              <a:t>Preventing Sharp Injuries is Our Goal!</a:t>
            </a:r>
            <a:endParaRPr lang="en-US" sz="1800" dirty="0" smtClean="0"/>
          </a:p>
          <a:p>
            <a:pPr lvl="0"/>
            <a:r>
              <a:rPr lang="en-US" sz="1800" dirty="0" smtClean="0"/>
              <a:t>The course will take approximately </a:t>
            </a:r>
            <a:r>
              <a:rPr lang="en-US" sz="1800" dirty="0" smtClean="0">
                <a:solidFill>
                  <a:srgbClr val="FF00FF"/>
                </a:solidFill>
              </a:rPr>
              <a:t/>
            </a:r>
            <a:br>
              <a:rPr lang="en-US" sz="1800" dirty="0" smtClean="0">
                <a:solidFill>
                  <a:srgbClr val="FF00FF"/>
                </a:solidFill>
              </a:rPr>
            </a:br>
            <a:r>
              <a:rPr lang="en-US" sz="1800" b="1" dirty="0" smtClean="0"/>
              <a:t>10 minutes </a:t>
            </a:r>
            <a:r>
              <a:rPr lang="en-US" sz="1800" dirty="0" smtClean="0"/>
              <a:t>to complete.</a:t>
            </a:r>
          </a:p>
          <a:p>
            <a:pPr lvl="0"/>
            <a:r>
              <a:rPr lang="en-US" sz="1800" dirty="0" smtClean="0"/>
              <a:t>There will be a short quiz </a:t>
            </a:r>
            <a:r>
              <a:rPr lang="en-US" sz="1800" dirty="0" smtClean="0">
                <a:solidFill>
                  <a:srgbClr val="FF00FF"/>
                </a:solidFill>
              </a:rPr>
              <a:t/>
            </a:r>
            <a:br>
              <a:rPr lang="en-US" sz="1800" dirty="0" smtClean="0">
                <a:solidFill>
                  <a:srgbClr val="FF00FF"/>
                </a:solidFill>
              </a:rPr>
            </a:br>
            <a:r>
              <a:rPr lang="en-US" sz="1800" dirty="0" smtClean="0"/>
              <a:t>at the end of the training.</a:t>
            </a:r>
          </a:p>
          <a:p>
            <a:endParaRPr lang="en-US" sz="180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/>
        </p:nvSpPr>
        <p:spPr>
          <a:xfrm>
            <a:off x="609600" y="2057400"/>
            <a:ext cx="3886200" cy="434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17" y="2277269"/>
            <a:ext cx="2962307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94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0"/>
          </p:nvPr>
        </p:nvSpPr>
        <p:spPr>
          <a:xfrm>
            <a:off x="685800" y="1482471"/>
            <a:ext cx="4292600" cy="4559424"/>
          </a:xfrm>
        </p:spPr>
        <p:txBody>
          <a:bodyPr/>
          <a:lstStyle/>
          <a:p>
            <a:pPr>
              <a:buNone/>
            </a:pPr>
            <a:r>
              <a:rPr lang="en-US" dirty="0"/>
              <a:t>Injuries can occur because of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Sharps left in unusual places: laundry, food trays, garbage or </a:t>
            </a:r>
            <a:r>
              <a:rPr lang="en-US" dirty="0" smtClean="0"/>
              <a:t>over-filled </a:t>
            </a:r>
            <a:r>
              <a:rPr lang="en-US" dirty="0"/>
              <a:t>sharps containers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Passing </a:t>
            </a:r>
            <a:r>
              <a:rPr lang="en-US" dirty="0"/>
              <a:t>or transferring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Colliding </a:t>
            </a:r>
            <a:r>
              <a:rPr lang="en-US" dirty="0"/>
              <a:t>with coworkers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Decontaminating/processing used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Disposal of </a:t>
            </a:r>
            <a:r>
              <a:rPr lang="en-US" dirty="0" smtClean="0"/>
              <a:t>glass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552449"/>
            <a:ext cx="7772400" cy="441326"/>
          </a:xfrm>
        </p:spPr>
        <p:txBody>
          <a:bodyPr/>
          <a:lstStyle/>
          <a:p>
            <a:r>
              <a:rPr lang="en-US" dirty="0" smtClean="0"/>
              <a:t>Work Practices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38" y="2436695"/>
            <a:ext cx="3132523" cy="197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44168" y="1605697"/>
            <a:ext cx="312299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 from LHSC Customer Support Services Broadcast</a:t>
            </a:r>
            <a:endParaRPr lang="en-US" dirty="0">
              <a:solidFill>
                <a:srgbClr val="3E6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5876" y="4737100"/>
            <a:ext cx="3122994" cy="12990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Bedsides with open safety pins can lead to puncture injuries to linen service workers</a:t>
            </a:r>
            <a:endParaRPr lang="en-US" dirty="0">
              <a:solidFill>
                <a:srgbClr val="3E6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90562" y="1314066"/>
            <a:ext cx="3378200" cy="48962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 dirty="0" smtClean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05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97" y="1915292"/>
            <a:ext cx="2657485" cy="35838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1796" y="1696101"/>
            <a:ext cx="59563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of safety-engineered needles</a:t>
            </a:r>
          </a:p>
          <a:p>
            <a:r>
              <a:rPr lang="en-US" dirty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3. (1)</a:t>
            </a:r>
            <a:r>
              <a:rPr lang="en-US" dirty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When a worker is to do work requiring the use of a hollow-bore needle, the employer shall provide the worker with a safety-engineered needle that is appropriate for the work. O. Reg. 474/07, s. 3 (1).</a:t>
            </a:r>
          </a:p>
          <a:p>
            <a:endParaRPr lang="en-US" dirty="0">
              <a:solidFill>
                <a:srgbClr val="3E6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(2)</a:t>
            </a:r>
            <a:r>
              <a:rPr lang="en-US" dirty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Subsection (1) does not apply if the employer is unable, despite making efforts that are reasonable in the circumstances, to obtain a safety-engineered needle that is appropriate for the work. O. Reg. 474/07, s. 3 (2).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1796" y="552449"/>
            <a:ext cx="8915400" cy="441326"/>
          </a:xfrm>
        </p:spPr>
        <p:txBody>
          <a:bodyPr/>
          <a:lstStyle/>
          <a:p>
            <a:r>
              <a:rPr lang="en-US" dirty="0" smtClean="0"/>
              <a:t>Needle safety </a:t>
            </a:r>
            <a:r>
              <a:rPr lang="en-US" dirty="0"/>
              <a:t>l</a:t>
            </a:r>
            <a:r>
              <a:rPr lang="en-US" dirty="0" smtClean="0"/>
              <a:t>egislation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5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how to use a SEMD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1352550" y="5764213"/>
            <a:ext cx="6242050" cy="6492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After injection immediately activate the shielding mechanism</a:t>
            </a:r>
            <a:endParaRPr lang="en-US" dirty="0"/>
          </a:p>
        </p:txBody>
      </p:sp>
      <p:pic>
        <p:nvPicPr>
          <p:cNvPr id="3" name="s5856b30c5194d6ea8505ece9acd0bcf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168400"/>
            <a:ext cx="6489700" cy="4343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99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using Ampule Breaker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49413"/>
            <a:ext cx="7772400" cy="44831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Staff can cut their thumb and finger when the glass ampule shatters or exposes a sharp </a:t>
            </a:r>
            <a:r>
              <a:rPr lang="en-US" dirty="0" smtClean="0"/>
              <a:t>edge.</a:t>
            </a:r>
            <a:endParaRPr lang="en-US" dirty="0"/>
          </a:p>
        </p:txBody>
      </p:sp>
      <p:pic>
        <p:nvPicPr>
          <p:cNvPr id="9" name="Picture 8" descr="https://encrypted-tbn0.gstatic.com/images?q=tbn:ANd9GcRayZ4AuOBSWxTLnrBHejWHKKx7FNTk3Zi5IJZDEUkZdblkpR8V_jFuASrU8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728912"/>
            <a:ext cx="27432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86610" y="3410902"/>
            <a:ext cx="2625090" cy="194691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82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900" y="520696"/>
            <a:ext cx="8305800" cy="441326"/>
          </a:xfrm>
        </p:spPr>
        <p:txBody>
          <a:bodyPr/>
          <a:lstStyle/>
          <a:p>
            <a:r>
              <a:rPr lang="en-US" dirty="0" smtClean="0"/>
              <a:t>Disposal </a:t>
            </a:r>
            <a:r>
              <a:rPr lang="en-US" dirty="0"/>
              <a:t>of Medical Sharps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4000" y="1555712"/>
            <a:ext cx="546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dirty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sharp has completely entered into the appropriate puncture resistant container during the disposal </a:t>
            </a:r>
            <a:r>
              <a:rPr lang="en-US" dirty="0" smtClean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3E6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recap, purposely bend/break or manipulate needles and other sharps in any way, unless specific measures and procedures have been approved in consultation with </a:t>
            </a:r>
            <a:r>
              <a:rPr lang="en-US" dirty="0" smtClean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OHSS</a:t>
            </a:r>
            <a:endParaRPr lang="en-US" dirty="0">
              <a:solidFill>
                <a:srgbClr val="3E6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Dispose medical sharps immediately after use in a proper medical sharp </a:t>
            </a:r>
            <a:r>
              <a:rPr lang="en-US" dirty="0" smtClean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puncture resistant container (</a:t>
            </a:r>
            <a:r>
              <a:rPr lang="en-US" dirty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yellow for biohazards, red for cytotoxic) at the nearest point of </a:t>
            </a:r>
            <a:r>
              <a:rPr lang="en-US" dirty="0" smtClean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endParaRPr lang="en-US" dirty="0">
              <a:solidFill>
                <a:srgbClr val="3E6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/>
          </a:p>
          <a:p>
            <a:endParaRPr lang="en-US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281829"/>
            <a:ext cx="2778142" cy="449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77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900" y="552448"/>
            <a:ext cx="8483600" cy="996951"/>
          </a:xfrm>
        </p:spPr>
        <p:txBody>
          <a:bodyPr/>
          <a:lstStyle/>
          <a:p>
            <a:r>
              <a:rPr lang="en-US" dirty="0" smtClean="0"/>
              <a:t>Examples of medical sharps left on food trays at LHSC</a:t>
            </a:r>
            <a:endParaRPr lang="en-US" dirty="0"/>
          </a:p>
        </p:txBody>
      </p:sp>
      <p:pic>
        <p:nvPicPr>
          <p:cNvPr id="2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35151"/>
            <a:ext cx="2590798" cy="19430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975100"/>
            <a:ext cx="2667000" cy="20002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62533"/>
            <a:ext cx="2472267" cy="1854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0" y="4022724"/>
            <a:ext cx="2540000" cy="190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36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52448"/>
            <a:ext cx="7772400" cy="1009651"/>
          </a:xfrm>
        </p:spPr>
        <p:txBody>
          <a:bodyPr/>
          <a:lstStyle/>
          <a:p>
            <a:r>
              <a:rPr lang="en-US" dirty="0"/>
              <a:t>Example of non medical sharps left on food trays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5" y="3922389"/>
            <a:ext cx="3784600" cy="235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65299"/>
            <a:ext cx="3443850" cy="196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2009775"/>
            <a:ext cx="255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98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863598"/>
            <a:ext cx="4457700" cy="441326"/>
          </a:xfrm>
        </p:spPr>
        <p:txBody>
          <a:bodyPr/>
          <a:lstStyle/>
          <a:p>
            <a:r>
              <a:rPr lang="en-US" dirty="0" smtClean="0"/>
              <a:t>Improper Storage</a:t>
            </a:r>
            <a:endParaRPr lang="en-US" dirty="0"/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27585"/>
            <a:ext cx="4191000" cy="2271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799" y="4612702"/>
            <a:ext cx="3886200" cy="300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Lids should be closed at all times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2014" y="4612703"/>
            <a:ext cx="3185948" cy="300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Lids closed at all times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leblancg\AppData\Local\Microsoft\Windows\Temporary Internet Files\Content.IE5\9KEM7B0E\Checkmark_green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69" y="5079774"/>
            <a:ext cx="1090038" cy="9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leblancg\AppData\Local\Microsoft\Windows\Temporary Internet Files\Content.IE5\9KEM7B0E\Arnoud999-Right-or-wrong-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755" y="5024595"/>
            <a:ext cx="1056289" cy="105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35623"/>
            <a:ext cx="3205384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8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Over-filled </a:t>
            </a:r>
            <a:r>
              <a:rPr lang="en-US" dirty="0"/>
              <a:t>sharps container</a:t>
            </a: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6" r="27451" b="11547"/>
          <a:stretch/>
        </p:blipFill>
        <p:spPr>
          <a:xfrm>
            <a:off x="685800" y="1524000"/>
            <a:ext cx="3524250" cy="3867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" r="12185"/>
          <a:stretch/>
        </p:blipFill>
        <p:spPr>
          <a:xfrm rot="5400000">
            <a:off x="4829173" y="2860679"/>
            <a:ext cx="3867154" cy="264795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5048250" y="1974854"/>
            <a:ext cx="3429000" cy="4419600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Tx/>
              <a:buSzPct val="80000"/>
              <a:buFont typeface="Times" charset="0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55900" y="3962400"/>
            <a:ext cx="2292350" cy="127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898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Sharps Safety Practices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609600" y="1565920"/>
            <a:ext cx="5410200" cy="5040312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bringing the hands close to the opening of a sharps container.  Never place hands or fingers into a container to facilitate disposal of a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 </a:t>
            </a:r>
            <a:r>
              <a:rPr lang="en-US" dirty="0"/>
              <a:t>accountable for sharps you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procedure trays, waste materials, and bedding for exposed sharps before 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 for sharps/equipment left behind </a:t>
            </a:r>
            <a:r>
              <a:rPr lang="en-US" dirty="0" smtClean="0"/>
              <a:t>inadvertently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6421566"/>
            <a:ext cx="7048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From CDC </a:t>
            </a:r>
            <a:r>
              <a:rPr lang="en-US" sz="900" b="1" dirty="0"/>
              <a:t>Workbook for Designing, Implementing and Evaluating a Sharps Injury Prevention </a:t>
            </a:r>
            <a:r>
              <a:rPr lang="en-US" sz="900" b="1" dirty="0" smtClean="0"/>
              <a:t>Program</a:t>
            </a:r>
            <a:r>
              <a:rPr lang="en-US" sz="900" dirty="0"/>
              <a:t> </a:t>
            </a:r>
            <a:r>
              <a:rPr lang="en-US" sz="900" dirty="0" smtClean="0"/>
              <a:t>April 16, 2008</a:t>
            </a:r>
            <a:endParaRPr lang="en-US" sz="9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08088"/>
            <a:ext cx="2882900" cy="424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19800" y="1104900"/>
            <a:ext cx="2882900" cy="492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7613650" y="6032500"/>
            <a:ext cx="12700" cy="736600"/>
          </a:xfrm>
          <a:prstGeom prst="line">
            <a:avLst/>
          </a:prstGeom>
          <a:ln w="355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322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Sharps Awareness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7"/>
          </p:nvPr>
        </p:nvSpPr>
        <p:spPr>
          <a:xfrm>
            <a:off x="3219450" y="2659430"/>
            <a:ext cx="5238750" cy="312515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Who gets injured?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Where do they happen?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When do injuries occur?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What devices are involved?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How can they be prevented?</a:t>
            </a:r>
          </a:p>
          <a:p>
            <a:endParaRPr lang="en-US" sz="1800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Learning Objective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/>
        </p:nvSpPr>
        <p:spPr>
          <a:xfrm>
            <a:off x="609600" y="1714500"/>
            <a:ext cx="3886200" cy="46863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Content Placeholder 30"/>
          <p:cNvSpPr txBox="1">
            <a:spLocks/>
          </p:cNvSpPr>
          <p:nvPr/>
        </p:nvSpPr>
        <p:spPr>
          <a:xfrm>
            <a:off x="685800" y="1558992"/>
            <a:ext cx="8001000" cy="8398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800" b="0" i="0" kern="1200" spc="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800" kern="1200" spc="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2900" indent="-3429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 spc="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96913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spc="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9862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 kern="1200" spc="-100" baseline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At the end of this module, you should be able to recognize the hazards of needle stick and sharps injuries and how they happen.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dirty="0" smtClean="0"/>
          </a:p>
          <a:p>
            <a:endParaRPr lang="en-US" sz="1800" dirty="0"/>
          </a:p>
        </p:txBody>
      </p:sp>
      <p:pic>
        <p:nvPicPr>
          <p:cNvPr id="14" name="Picture 10" descr="S:\HR\Content Developers\2_Design and Develop\01_Visual_Voice\02_Hosts_Characters_Images\Kylie_Medical\Kylie_think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258174"/>
            <a:ext cx="1320800" cy="460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264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Disposal of Sharps Containers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7099" y="1120775"/>
            <a:ext cx="5537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</a:t>
            </a:r>
            <a:r>
              <a:rPr lang="en-US" dirty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immediately secure the puncture resistant container when it is ¾ full (see fill line on container) and follow department guidelines for replacement and waste </a:t>
            </a:r>
            <a:r>
              <a:rPr lang="en-US" dirty="0" smtClean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disposal</a:t>
            </a:r>
            <a:endParaRPr lang="en-US" dirty="0">
              <a:solidFill>
                <a:srgbClr val="3E6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E6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containers are used for all biological and cytotoxic waste</a:t>
            </a:r>
            <a:endParaRPr lang="en-US" dirty="0">
              <a:solidFill>
                <a:srgbClr val="3E6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rgbClr val="3E6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containers </a:t>
            </a:r>
            <a:r>
              <a:rPr lang="en-US" dirty="0" smtClean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disposed of in accordance with applicable legislation</a:t>
            </a:r>
            <a:endParaRPr lang="en-US" dirty="0">
              <a:solidFill>
                <a:srgbClr val="3E6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all sharps </a:t>
            </a:r>
            <a:r>
              <a:rPr lang="en-US" dirty="0" smtClean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containers </a:t>
            </a:r>
            <a:r>
              <a:rPr lang="en-US" dirty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biohazard label affixed </a:t>
            </a:r>
            <a:r>
              <a:rPr lang="en-US" dirty="0" smtClean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containers prior to disposal, this would also include </a:t>
            </a:r>
            <a:r>
              <a:rPr lang="en-US" dirty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dirty="0" err="1" smtClean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litre</a:t>
            </a:r>
            <a:r>
              <a:rPr lang="en-US" dirty="0" smtClean="0">
                <a:solidFill>
                  <a:srgbClr val="3E6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pails</a:t>
            </a:r>
            <a:endParaRPr lang="en-US" dirty="0">
              <a:solidFill>
                <a:srgbClr val="3E6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E64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6" y="1682750"/>
            <a:ext cx="3010958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5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8300" y="361948"/>
            <a:ext cx="8255000" cy="920751"/>
          </a:xfrm>
        </p:spPr>
        <p:txBody>
          <a:bodyPr/>
          <a:lstStyle/>
          <a:p>
            <a:r>
              <a:rPr lang="en-US" b="0" i="1" dirty="0"/>
              <a:t>You</a:t>
            </a:r>
            <a:r>
              <a:rPr lang="en-US" b="0" dirty="0"/>
              <a:t> are Part of the Prevention Process when </a:t>
            </a:r>
            <a:r>
              <a:rPr lang="en-US" b="0" dirty="0" smtClean="0"/>
              <a:t>you: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685800" y="1343024"/>
            <a:ext cx="7772400" cy="44831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Follow </a:t>
            </a:r>
            <a:r>
              <a:rPr lang="en-US" dirty="0"/>
              <a:t>safe practices and assist and support coworkers in safer </a:t>
            </a:r>
            <a:r>
              <a:rPr lang="en-US" dirty="0" smtClean="0"/>
              <a:t>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 </a:t>
            </a:r>
            <a:r>
              <a:rPr lang="en-US" dirty="0"/>
              <a:t>injuries or blood/body fluid exposures, sharps injury hazards, and near </a:t>
            </a:r>
            <a:r>
              <a:rPr lang="en-US" dirty="0" smtClean="0"/>
              <a:t>misses at 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rgbClr val="FF0000"/>
                </a:solidFill>
                <a:hlinkClick r:id="rId4"/>
              </a:rPr>
              <a:t>aems.lhsc.on.ca/Default.asp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are not sure how to dispose please contact your leader for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Participate </a:t>
            </a:r>
            <a:r>
              <a:rPr lang="en-US" dirty="0"/>
              <a:t>in training for devices and properly use sharps safety </a:t>
            </a:r>
            <a:r>
              <a:rPr lang="en-US" dirty="0" smtClean="0"/>
              <a:t>features.  Notify your leader as soon as possible if you have not received the required training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 descr="\\lhdat11\vol4\users\FROGGETL\Windows\Desktop\iStock-5317128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637484"/>
            <a:ext cx="4038600" cy="237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22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596900" y="2545556"/>
            <a:ext cx="4660900" cy="1645444"/>
          </a:xfrm>
        </p:spPr>
        <p:txBody>
          <a:bodyPr/>
          <a:lstStyle/>
          <a:p>
            <a:r>
              <a:rPr lang="en-US" altLang="en-US" b="1" i="1" dirty="0" smtClean="0">
                <a:solidFill>
                  <a:srgbClr val="FF0000"/>
                </a:solidFill>
              </a:rPr>
              <a:t>Any worker who may come in contact with needles/sharps is at risk.</a:t>
            </a:r>
            <a:endParaRPr lang="en-US" alt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-3657600" y="1219200"/>
            <a:ext cx="3429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96900" y="1074737"/>
            <a:ext cx="4000500" cy="441326"/>
          </a:xfrm>
        </p:spPr>
        <p:txBody>
          <a:bodyPr/>
          <a:lstStyle/>
          <a:p>
            <a:r>
              <a:rPr lang="en-US" dirty="0" smtClean="0"/>
              <a:t>Who is at risk?</a:t>
            </a:r>
            <a:endParaRPr lang="en-US" dirty="0"/>
          </a:p>
        </p:txBody>
      </p:sp>
      <p:pic>
        <p:nvPicPr>
          <p:cNvPr id="4099" name="Picture 3" descr="\\lhdat11\vol4\users\FROGGETL\Windows\Desktop\iStock-5867206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107" y="2271713"/>
            <a:ext cx="3128893" cy="468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52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638967" y="1606550"/>
            <a:ext cx="5200650" cy="42100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injuries can transmit infectious diseases, especially blood-borne viruses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Accidental punctures by contaminated needles can inject hazardous fluids into the body through the </a:t>
            </a:r>
            <a:r>
              <a:rPr lang="en-US" dirty="0" smtClean="0"/>
              <a:t>skin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risk of infection after exposure to infected blood varies by </a:t>
            </a:r>
            <a:r>
              <a:rPr lang="en-US" dirty="0" err="1"/>
              <a:t>bloodborne</a:t>
            </a:r>
            <a:r>
              <a:rPr lang="en-US" dirty="0"/>
              <a:t> </a:t>
            </a:r>
            <a:r>
              <a:rPr lang="en-US" dirty="0" smtClean="0"/>
              <a:t>pathogen</a:t>
            </a:r>
            <a:endParaRPr lang="en-US" dirty="0"/>
          </a:p>
          <a:p>
            <a:pPr>
              <a:buNone/>
            </a:pPr>
            <a:r>
              <a:rPr lang="en-US" dirty="0"/>
              <a:t>Preventing injuries from sharps and </a:t>
            </a:r>
            <a:r>
              <a:rPr lang="en-US" dirty="0" err="1"/>
              <a:t>needlesticks</a:t>
            </a:r>
            <a:r>
              <a:rPr lang="en-US" dirty="0"/>
              <a:t> is considered a part of the "</a:t>
            </a:r>
            <a:r>
              <a:rPr lang="en-US" u="sng" dirty="0">
                <a:hlinkClick r:id="rId4"/>
              </a:rPr>
              <a:t>routine practices</a:t>
            </a:r>
            <a:r>
              <a:rPr lang="en-US" dirty="0"/>
              <a:t>" used by healthcare workers.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-3657600" y="1219200"/>
            <a:ext cx="3429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84200" y="415923"/>
            <a:ext cx="7772400" cy="441326"/>
          </a:xfrm>
        </p:spPr>
        <p:txBody>
          <a:bodyPr/>
          <a:lstStyle/>
          <a:p>
            <a:r>
              <a:rPr lang="en-US" dirty="0"/>
              <a:t>What are the hazards of needle stick and sharp injuries?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5094">
            <a:off x="6224101" y="3151772"/>
            <a:ext cx="2535415" cy="284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18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VS. Non-medical Sharps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685800" y="1887536"/>
            <a:ext cx="2920999" cy="4999038"/>
          </a:xfrm>
        </p:spPr>
        <p:txBody>
          <a:bodyPr/>
          <a:lstStyle/>
          <a:p>
            <a:pPr algn="ctr"/>
            <a:r>
              <a:rPr lang="en-US" b="1" dirty="0" smtClean="0"/>
              <a:t>Medical Sharps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Needle stick injury in/or while suturing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Gave insulin injection and poked myself afterwards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Drawing blood cultures, went to sheath needle and patient jerked, penetrated glove on left index finger and punctured skin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Examples reported through AEMS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78400" y="1887536"/>
            <a:ext cx="3378200" cy="49990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0" kern="1200" spc="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 spc="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85750" indent="-2857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4135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spc="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9862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200" kern="1200" spc="-100" baseline="0">
                <a:solidFill>
                  <a:schemeClr val="accent1"/>
                </a:solidFill>
                <a:latin typeface="Lucida Sans" pitchFamily="34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Non-medical Sharps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Cut my finger while opening a glass vial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Cut hand on the underside of the 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Went to change the toner on the label printer and my hand slipped and a metal piece cut my knuckle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964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3657600" y="1219199"/>
            <a:ext cx="3429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74334958"/>
              </p:ext>
            </p:extLst>
          </p:nvPr>
        </p:nvGraphicFramePr>
        <p:xfrm>
          <a:off x="457200" y="1054100"/>
          <a:ext cx="8458200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096000" y="64389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AEMS data January 1, 2016 to December 31, 2016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31800" y="452437"/>
            <a:ext cx="7772400" cy="441326"/>
          </a:xfrm>
        </p:spPr>
        <p:txBody>
          <a:bodyPr/>
          <a:lstStyle/>
          <a:p>
            <a:r>
              <a:rPr lang="en-US" dirty="0" smtClean="0"/>
              <a:t>Who gets injured?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8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12886486"/>
              </p:ext>
            </p:extLst>
          </p:nvPr>
        </p:nvGraphicFramePr>
        <p:xfrm>
          <a:off x="330200" y="1041400"/>
          <a:ext cx="849630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96000" y="6478116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AEMS data January 1, 2016 to December 31, 2016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20700" y="479423"/>
            <a:ext cx="7772400" cy="441326"/>
          </a:xfrm>
        </p:spPr>
        <p:txBody>
          <a:bodyPr/>
          <a:lstStyle/>
          <a:p>
            <a:r>
              <a:rPr lang="en-US" dirty="0" smtClean="0"/>
              <a:t>Who gets injured?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8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3657600" y="1219200"/>
            <a:ext cx="3429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Content Placeholder 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63046218"/>
              </p:ext>
            </p:extLst>
          </p:nvPr>
        </p:nvGraphicFramePr>
        <p:xfrm>
          <a:off x="419100" y="1038221"/>
          <a:ext cx="3822700" cy="542608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75000"/>
                <a:gridCol w="647700"/>
              </a:tblGrid>
              <a:tr h="263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Sharps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3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Room/Bay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3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58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Treatment/Procedural/Diagnostic Area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3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Unspecific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9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Support Area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3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Room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9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Examining Room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3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Hallway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3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Outpatient Clinic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3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Morgue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9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Desk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3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Bathroom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0.35%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9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 or PT Treatment Area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0.35%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9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Hospital Grounds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0.35%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19100" y="346683"/>
            <a:ext cx="7772400" cy="441326"/>
          </a:xfrm>
        </p:spPr>
        <p:txBody>
          <a:bodyPr/>
          <a:lstStyle/>
          <a:p>
            <a:r>
              <a:rPr lang="en-US" dirty="0" smtClean="0"/>
              <a:t>Where do sharp injuries occur?</a:t>
            </a:r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460746"/>
              </p:ext>
            </p:extLst>
          </p:nvPr>
        </p:nvGraphicFramePr>
        <p:xfrm>
          <a:off x="4800600" y="1038225"/>
          <a:ext cx="3873500" cy="542608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225800"/>
                <a:gridCol w="647700"/>
              </a:tblGrid>
              <a:tr h="35751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Non-m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edical Sharps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07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Room/Bay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07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04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Treatment/Procedural/Diagnostic Area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0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Hallway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0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Unspecific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0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Desk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0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Examining Room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0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Bathroom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0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Room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0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7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Stairs/Stairwell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112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88497838"/>
              </p:ext>
            </p:extLst>
          </p:nvPr>
        </p:nvGraphicFramePr>
        <p:xfrm>
          <a:off x="-406400" y="2038350"/>
          <a:ext cx="5003800" cy="4289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79400" y="1554718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en-US" dirty="0" smtClean="0"/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Sharps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23855849"/>
              </p:ext>
            </p:extLst>
          </p:nvPr>
        </p:nvGraphicFramePr>
        <p:xfrm>
          <a:off x="3835400" y="1181100"/>
          <a:ext cx="5778500" cy="4541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515100" y="535348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 Medical Sharps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79400" y="331786"/>
            <a:ext cx="8293100" cy="849314"/>
          </a:xfrm>
        </p:spPr>
        <p:txBody>
          <a:bodyPr/>
          <a:lstStyle/>
          <a:p>
            <a:r>
              <a:rPr lang="en-US" sz="2800" dirty="0" smtClean="0"/>
              <a:t>What Devices are involved in Sharp Injuries?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8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466"/>
  <p:tag name="ARTICULATE_REFERENCE_ID" val="862c5f79-48f3-473c-8dc3-da3108508669"/>
  <p:tag name="ARTICULATE_SLIDE_COUNT" val="26"/>
  <p:tag name="ARTICULATE_REFERENCE_TYPE_1" val="0"/>
  <p:tag name="ARTICULATE_REFERENCE_1" val="https://intra.lhsc.on.ca/sites/default/files/uploads/2013Cuts%20From%20Ampules.pdf"/>
  <p:tag name="ARTICULATE_REFERENCE_TITLE_1" val="Cuts from ampules"/>
  <p:tag name="ARTICULATE_REFERENCE_ID_1" val="6de1a3dd-e12f-4d07-93c0-07da825d6f75"/>
  <p:tag name="ARTICULATE_REFERENCE_TYPE_2" val="0"/>
  <p:tag name="ARTICULATE_REFERENCE_2" val="https://intra.lhsc.on.ca/sites/default/files/uploads/2012%20Impact%20Eye%20-%20Sharp.pdf"/>
  <p:tag name="ARTICULATE_REFERENCE_TITLE_2" val="Scalpel blade hits eye"/>
  <p:tag name="ARTICULATE_REFERENCE_ID_2" val="4d1b6158-e22c-428a-84fe-9fa5709ba65c"/>
  <p:tag name="ARTICULATE_REFERENCE_TYPE_3" val="0"/>
  <p:tag name="ARTICULATE_REFERENCE_3" val="https://intra.lhsc.on.ca/sites/default/files/uploads/2016%2011%2025%20Learning%20from%20incidents%20recapping.pdf"/>
  <p:tag name="ARTICULATE_REFERENCE_TITLE_3" val="Sharps safety re-capping needles"/>
  <p:tag name="ARTICULATE_REFERENCE_ID_3" val="aead1b36-feb2-4205-8fce-94af110f2ec1"/>
  <p:tag name="ARTICULATE_REFERENCE_TYPE_4" val="0"/>
  <p:tag name="ARTICULATE_REFERENCE_4" val="https://intra.lhsc.on.ca/sites/default/files/uploads/2013%20Utility%20Knife.pdf"/>
  <p:tag name="ARTICULATE_REFERENCE_TITLE_4" val="Utility knife"/>
  <p:tag name="ARTICULATE_REFERENCE_ID_4" val="864a577a-a331-4485-a744-f081bba9834d"/>
  <p:tag name="ARTICULATE_REFERENCE_TYPE_5" val="0"/>
  <p:tag name="ARTICULATE_REFERENCE_5" val="https://policy.lhsc.on.ca/policy/sharps-handling#app_c"/>
  <p:tag name="ARTICULATE_REFERENCE_TITLE_5" val="Sharps handling policy"/>
  <p:tag name="ARTICULATE_REFERENCE_ID_5" val="447822dc-86fd-4f93-a0cb-18d616873f38"/>
  <p:tag name="ARTICULATE_REFERENCE_TYPE_6" val="0"/>
  <p:tag name="ARTICULATE_REFERENCE_6" val="https://intra.lhsc.on.ca/sites/default/files/uploads/BBPoster%20Nov%202015.pdf"/>
  <p:tag name="ARTICULATE_REFERENCE_TITLE_6" val="Blood/body fluid exposure "/>
  <p:tag name="ARTICULATE_REFERENCE_ID_6" val="77bb4351-de52-47fa-bbb8-b2e5805b2912"/>
  <p:tag name="ARTICULATE_REFERENCE_TYPE_7" val="0"/>
  <p:tag name="ARTICULATE_REFERENCE_7" val="https://intra.lhsc.on.ca/infection-prevention-and-control-ipac/routine-practices"/>
  <p:tag name="ARTICULATE_REFERENCE_TITLE_7" val="Routine practices link"/>
  <p:tag name="ARTICULATE_REFERENCE_ID_7" val="51ec46a7-9980-4794-b609-9a08baa1a606"/>
  <p:tag name="ARTICULATE_REFERENCE_COUNT" val="7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ER_VERSION" val="8"/>
  <p:tag name="TAG_BACKING_FORM_KEY" val="1118264-s:\hr\talent strategy and development\development\8_content development\developed content\corp\sharps awareness\sharps educationv2.pptx"/>
  <p:tag name="ARTICULATE_USED_PAGE_ORIENTATION" val="1"/>
  <p:tag name="ARTICULATE_USED_PAGE_SIZE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8"/>
  <p:tag name="ARTICULATE_NAV_LEVEL" val="1"/>
  <p:tag name="ARTICULATE_SLIDE_PRESENTER_GUID" val="276030d7-c599-4d86-8ea6-d5514ec32e8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9"/>
  <p:tag name="ARTICULATE_NAV_LEVEL" val="1"/>
  <p:tag name="ARTICULATE_SLIDE_PRESENTER_GUID" val="276030d7-c599-4d86-8ea6-d5514ec32e8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7"/>
  <p:tag name="ARTICULATE_NAV_LEVEL" val="1"/>
  <p:tag name="ARTICULATE_SLIDE_PRESENTER_GUID" val="276030d7-c599-4d86-8ea6-d5514ec32e8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8"/>
  <p:tag name="ARTICULATE_NAV_LEVEL" val="1"/>
  <p:tag name="ARTICULATE_SLIDE_PRESENTER_GUID" val="276030d7-c599-4d86-8ea6-d5514ec32e8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8"/>
  <p:tag name="ARTICULATE_NAV_LEVEL" val="1"/>
  <p:tag name="ARTICULATE_SLIDE_PRESENTER_GUID" val="276030d7-c599-4d86-8ea6-d5514ec32e8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9"/>
  <p:tag name="ARTICULATE_NAV_LEVEL" val="1"/>
  <p:tag name="ARTICULATE_SLIDE_PRESENTER_GUID" val="276030d7-c599-4d86-8ea6-d5514ec32e8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5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0"/>
  <p:tag name="ARTICULATE_NAV_LEVEL" val="1"/>
  <p:tag name="ARTICULATE_SLIDE_PRESENTER_GUID" val="276030d7-c599-4d86-8ea6-d5514ec32e8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1"/>
  <p:tag name="ARTICULATE_NAV_LEVEL" val="1"/>
  <p:tag name="ARTICULATE_SLIDE_PRESENTER_GUID" val="276030d7-c599-4d86-8ea6-d5514ec32e8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2"/>
  <p:tag name="ARTICULATE_NAV_LEVEL" val="1"/>
  <p:tag name="ARTICULATE_SLIDE_PRESENTER_GUID" val="276030d7-c599-4d86-8ea6-d5514ec32e8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0"/>
  <p:tag name="ARTICULATE_NAV_LEVEL" val="1"/>
  <p:tag name="ARTICULATE_SLIDE_PRESENTER_GUID" val="276030d7-c599-4d86-8ea6-d5514ec32e8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7"/>
  <p:tag name="ARTICULATE_NAV_LEVEL" val="1"/>
  <p:tag name="ARTICULATE_SLIDE_PRESENTER_GUID" val="276030d7-c599-4d86-8ea6-d5514ec32e8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5"/>
  <p:tag name="ARTICULATE_NAV_LEVEL" val="1"/>
  <p:tag name="ARTICULATE_SLIDE_PRESENTER_GUID" val="276030d7-c599-4d86-8ea6-d5514ec32e8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EB_OBJECT_ID" val="8e1e5a27-adda-4e70-8f02-78511e2baa9d"/>
  <p:tag name="OVERRIDE_WO" val="True"/>
  <p:tag name="WEB_OBJECT_URL" val="http://video.carefusion.com/services/player/bcpid4474939846001?bckey=AQ~~,AAAAExIyvjE~,rRfyr7lM_p6uvv9bBTO76ZJRnCe_18iW&amp;bctid=4489236533001"/>
  <p:tag name="WEB_OBJECT_VIDEO_DISPLAY_MODE" val="0"/>
  <p:tag name="WEB_OBJECT_PLAY_MOVIE" val="1"/>
  <p:tag name="WEB_OBJECT_BROWSER_CONTROLS" val="0"/>
  <p:tag name="WEB_OBJECT_WINDOW_SIZE" val="0"/>
  <p:tag name="WEB_OBJECT_WINDOW_SIZE_WIDTH" val="960"/>
  <p:tag name="WEB_OBJECT_WINDOW_SIZE_HEIGHT" val="720"/>
  <p:tag name="WEB_OBJECT_START_TIME" val="0.0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6"/>
  <p:tag name="ARTICULATE_NAV_LEVEL" val="1"/>
  <p:tag name="ARTICULATE_SLIDE_PRESENTER_GUID" val="276030d7-c599-4d86-8ea6-d5514ec32e8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3"/>
  <p:tag name="ARTICULATE_NAV_LEVEL" val="1"/>
  <p:tag name="ARTICULATE_SLIDE_PRESENTER_GUID" val="276030d7-c599-4d86-8ea6-d5514ec32e8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9"/>
  <p:tag name="ARTICULATE_NAV_LEVEL" val="1"/>
  <p:tag name="ARTICULATE_SLIDE_PRESENTER_GUID" val="276030d7-c599-4d86-8ea6-d5514ec32e8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8"/>
  <p:tag name="ARTICULATE_NAV_LEVEL" val="1"/>
  <p:tag name="ARTICULATE_SLIDE_PRESENTER_GUID" val="276030d7-c599-4d86-8ea6-d5514ec32e8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6"/>
  <p:tag name="ARTICULATE_NAV_LEVEL" val="1"/>
  <p:tag name="ARTICULATE_SLIDE_PRESENTER_GUID" val="276030d7-c599-4d86-8ea6-d5514ec32e8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4"/>
  <p:tag name="ARTICULATE_NAV_LEVEL" val="1"/>
  <p:tag name="ARTICULATE_SLIDE_PRESENTER_GUID" val="276030d7-c599-4d86-8ea6-d5514ec32e8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1"/>
  <p:tag name="ARTICULATE_NAV_LEVEL" val="1"/>
  <p:tag name="ARTICULATE_SLIDE_PRESENTER_GUID" val="276030d7-c599-4d86-8ea6-d5514ec32e8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2"/>
  <p:tag name="ARTICULATE_NAV_LEVEL" val="1"/>
  <p:tag name="ARTICULATE_SLIDE_PRESENTER_GUID" val="276030d7-c599-4d86-8ea6-d5514ec32e8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7"/>
  <p:tag name="ARTICULATE_NAV_LEVEL" val="1"/>
  <p:tag name="ARTICULATE_SLIDE_PRESENTER_GUID" val="276030d7-c599-4d86-8ea6-d5514ec32e8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SD_Template_Presentation_v005">
  <a:themeElements>
    <a:clrScheme name="LHSC">
      <a:dk1>
        <a:srgbClr val="000000"/>
      </a:dk1>
      <a:lt1>
        <a:srgbClr val="FFFFFF"/>
      </a:lt1>
      <a:dk2>
        <a:srgbClr val="ABA099"/>
      </a:dk2>
      <a:lt2>
        <a:srgbClr val="E3DCC0"/>
      </a:lt2>
      <a:accent1>
        <a:srgbClr val="3E647E"/>
      </a:accent1>
      <a:accent2>
        <a:srgbClr val="FFB300"/>
      </a:accent2>
      <a:accent3>
        <a:srgbClr val="63A0C9"/>
      </a:accent3>
      <a:accent4>
        <a:srgbClr val="ABB400"/>
      </a:accent4>
      <a:accent5>
        <a:srgbClr val="D02433"/>
      </a:accent5>
      <a:accent6>
        <a:srgbClr val="00B5E6"/>
      </a:accent6>
      <a:hlink>
        <a:srgbClr val="00B5E6"/>
      </a:hlink>
      <a:folHlink>
        <a:srgbClr val="A0B9CA"/>
      </a:folHlink>
    </a:clrScheme>
    <a:fontScheme name="LHSC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wrap="none" lIns="228600" tIns="228600" rIns="228600" bIns="228600" rtlCol="0" anchor="ctr">
        <a:noAutofit/>
      </a:bodyPr>
      <a:lstStyle>
        <a:defPPr algn="ctr">
          <a:defRPr sz="1400" dirty="0" smtClean="0">
            <a:solidFill>
              <a:schemeClr val="bg1"/>
            </a:solidFill>
            <a:latin typeface="Franklin Gothic Demi Cond" panose="020B07060304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dirty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ophisticated Business">
      <a:dk1>
        <a:sysClr val="windowText" lastClr="000000"/>
      </a:dk1>
      <a:lt1>
        <a:sysClr val="window" lastClr="FFFFFF"/>
      </a:lt1>
      <a:dk2>
        <a:srgbClr val="897C57"/>
      </a:dk2>
      <a:lt2>
        <a:srgbClr val="FFFFFF"/>
      </a:lt2>
      <a:accent1>
        <a:srgbClr val="3C8689"/>
      </a:accent1>
      <a:accent2>
        <a:srgbClr val="E2BA41"/>
      </a:accent2>
      <a:accent3>
        <a:srgbClr val="C8904D"/>
      </a:accent3>
      <a:accent4>
        <a:srgbClr val="66AF9E"/>
      </a:accent4>
      <a:accent5>
        <a:srgbClr val="897C57"/>
      </a:accent5>
      <a:accent6>
        <a:srgbClr val="AF9D66"/>
      </a:accent6>
      <a:hlink>
        <a:srgbClr val="3C8689"/>
      </a:hlink>
      <a:folHlink>
        <a:srgbClr val="897C57"/>
      </a:folHlink>
    </a:clrScheme>
    <a:fontScheme name="Sophisticated Business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ophisticated Business">
      <a:dk1>
        <a:sysClr val="windowText" lastClr="000000"/>
      </a:dk1>
      <a:lt1>
        <a:sysClr val="window" lastClr="FFFFFF"/>
      </a:lt1>
      <a:dk2>
        <a:srgbClr val="897C57"/>
      </a:dk2>
      <a:lt2>
        <a:srgbClr val="FFFFFF"/>
      </a:lt2>
      <a:accent1>
        <a:srgbClr val="3C8689"/>
      </a:accent1>
      <a:accent2>
        <a:srgbClr val="E2BA41"/>
      </a:accent2>
      <a:accent3>
        <a:srgbClr val="C8904D"/>
      </a:accent3>
      <a:accent4>
        <a:srgbClr val="66AF9E"/>
      </a:accent4>
      <a:accent5>
        <a:srgbClr val="897C57"/>
      </a:accent5>
      <a:accent6>
        <a:srgbClr val="AF9D66"/>
      </a:accent6>
      <a:hlink>
        <a:srgbClr val="3C8689"/>
      </a:hlink>
      <a:folHlink>
        <a:srgbClr val="897C57"/>
      </a:folHlink>
    </a:clrScheme>
    <a:fontScheme name="Sophisticated Business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9250</TotalTime>
  <Words>814</Words>
  <Application>Microsoft Office PowerPoint</Application>
  <PresentationFormat>On-screen Show (4:3)</PresentationFormat>
  <Paragraphs>193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TSD_Template_Presentation_v005</vt:lpstr>
      <vt:lpstr>Sharps Awareness</vt:lpstr>
      <vt:lpstr>Sharps Awareness</vt:lpstr>
      <vt:lpstr>Who is at risk?</vt:lpstr>
      <vt:lpstr>What are the hazards of needle stick and sharp injuries?</vt:lpstr>
      <vt:lpstr>Medical VS. Non-medical Sharps</vt:lpstr>
      <vt:lpstr>Who gets injured?</vt:lpstr>
      <vt:lpstr>Who gets injured?</vt:lpstr>
      <vt:lpstr>Where do sharp injuries occur?</vt:lpstr>
      <vt:lpstr>What Devices are involved in Sharp Injuries?</vt:lpstr>
      <vt:lpstr>Work Practices</vt:lpstr>
      <vt:lpstr>Needle safety legislation</vt:lpstr>
      <vt:lpstr>Examples of how to use a SEMD</vt:lpstr>
      <vt:lpstr>Not using Ampule Breaker</vt:lpstr>
      <vt:lpstr>Disposal of Medical Sharps</vt:lpstr>
      <vt:lpstr>Examples of medical sharps left on food trays at LHSC</vt:lpstr>
      <vt:lpstr>Example of non medical sharps left on food trays</vt:lpstr>
      <vt:lpstr>Improper Storage</vt:lpstr>
      <vt:lpstr>Over-filled sharps container</vt:lpstr>
      <vt:lpstr>Sharps Safety Practices</vt:lpstr>
      <vt:lpstr>Disposal of Sharps Containers</vt:lpstr>
      <vt:lpstr>You are Part of the Prevention Process when you:</vt:lpstr>
    </vt:vector>
  </TitlesOfParts>
  <Company>London hospitals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Title here</dc:title>
  <dc:creator>Janine McComb</dc:creator>
  <cp:lastModifiedBy>Jessica Tidgwell</cp:lastModifiedBy>
  <cp:revision>321</cp:revision>
  <dcterms:created xsi:type="dcterms:W3CDTF">2014-11-27T20:28:12Z</dcterms:created>
  <dcterms:modified xsi:type="dcterms:W3CDTF">2017-10-05T15:11:14Z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Duarte_SBTemplate_Download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462FF26E-2A5F-428F-AB4F-E89DE352E97C</vt:lpwstr>
  </property>
  <property fmtid="{D5CDD505-2E9C-101B-9397-08002B2CF9AE}" pid="6" name="ArticulateProjectFull">
    <vt:lpwstr>S:\HR\Talent Strategy and Development\Development\8_Content Development\Developed Content\CORP\Sharps Awareness\Sharps EducationV2.ppta</vt:lpwstr>
  </property>
</Properties>
</file>